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379" r:id="rId9"/>
    <p:sldId id="380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3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6" d="100"/>
          <a:sy n="76" d="100"/>
        </p:scale>
        <p:origin x="67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82D367-8DC2-4712-9A6A-9534AAD095F8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36009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22.5.2021.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ad6bdda6-8715-4891-97c7-fc25b9bcab20/" TargetMode="External"/><Relationship Id="rId2" Type="http://schemas.openxmlformats.org/officeDocument/2006/relationships/hyperlink" Target="https://learningapps.org/watch?v=pcds6agxj1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-sfera.hr/dodatni-digitalni-sadrzaji/38dd1a77-b398-4f61-b2af-461438412aed/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38dd1a77-b398-4f61-b2af-461438412ae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8: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Fit and healthy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83941" y="3216790"/>
            <a:ext cx="6964347" cy="1655762"/>
          </a:xfrm>
        </p:spPr>
        <p:txBody>
          <a:bodyPr>
            <a:normAutofit/>
          </a:bodyPr>
          <a:lstStyle/>
          <a:p>
            <a:r>
              <a:rPr lang="hr-HR" sz="6600"/>
              <a:t>Want to be fit?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547FB6BB-764C-4B9E-9568-EE9FAF675965}"/>
              </a:ext>
            </a:extLst>
          </p:cNvPr>
          <p:cNvSpPr txBox="1"/>
          <p:nvPr/>
        </p:nvSpPr>
        <p:spPr>
          <a:xfrm>
            <a:off x="321014" y="612844"/>
            <a:ext cx="456227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How are you today?</a:t>
            </a:r>
          </a:p>
          <a:p>
            <a:pPr algn="ctr"/>
            <a:r>
              <a:rPr lang="hr-HR" sz="2400" i="1"/>
              <a:t>Kako si danas?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Are you hungry / thirsty?</a:t>
            </a:r>
          </a:p>
          <a:p>
            <a:pPr algn="ctr"/>
            <a:r>
              <a:rPr lang="hr-HR" sz="2400" i="1"/>
              <a:t>Jesi li gladan / žedan?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Are you tired? Why? Why not?</a:t>
            </a:r>
          </a:p>
          <a:p>
            <a:pPr algn="ctr"/>
            <a:r>
              <a:rPr lang="hr-HR" sz="2400" i="1"/>
              <a:t>Jesi li umoran? Zašto? Zašto ne?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Are you sad? Why? Why not?</a:t>
            </a:r>
          </a:p>
          <a:p>
            <a:pPr algn="ctr"/>
            <a:r>
              <a:rPr lang="hr-HR" sz="2400" i="1"/>
              <a:t>Jesi li tužan? Zašto? Zašto ne?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Are you angry? Why? Why not?</a:t>
            </a:r>
          </a:p>
          <a:p>
            <a:pPr algn="ctr"/>
            <a:r>
              <a:rPr lang="hr-HR" sz="2400" i="1"/>
              <a:t>Jesi li ljut? Zašto? Zašto ne?</a:t>
            </a:r>
          </a:p>
          <a:p>
            <a:pPr algn="ctr"/>
            <a:endParaRPr lang="hr-HR" sz="2400"/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6D0E1510-6FC2-4A4B-BEE5-4DD30494D918}"/>
              </a:ext>
            </a:extLst>
          </p:cNvPr>
          <p:cNvSpPr txBox="1"/>
          <p:nvPr/>
        </p:nvSpPr>
        <p:spPr>
          <a:xfrm>
            <a:off x="5955759" y="622573"/>
            <a:ext cx="572716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r-HR" sz="2400"/>
              <a:t>Are you happy? Why? Why not?</a:t>
            </a:r>
          </a:p>
          <a:p>
            <a:pPr algn="ctr"/>
            <a:r>
              <a:rPr lang="hr-HR" sz="2400" i="1"/>
              <a:t>Jesi li sretan? Zašto? Zašto ne?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Are you bored? Why? Why not?</a:t>
            </a:r>
          </a:p>
          <a:p>
            <a:pPr algn="ctr"/>
            <a:r>
              <a:rPr lang="hr-HR" sz="2400" i="1"/>
              <a:t>Je li ti dosadno? Zašto? Zašto ne?</a:t>
            </a:r>
          </a:p>
          <a:p>
            <a:pPr algn="ctr"/>
            <a:endParaRPr lang="hr-HR" sz="2400" i="1"/>
          </a:p>
          <a:p>
            <a:pPr algn="ctr"/>
            <a:r>
              <a:rPr lang="hr-HR" sz="2400"/>
              <a:t>Does anyone feel ill?</a:t>
            </a:r>
          </a:p>
          <a:p>
            <a:pPr algn="ctr"/>
            <a:r>
              <a:rPr lang="hr-HR" sz="2400" i="1"/>
              <a:t>Osjeća li se netko loše?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What do you do every day to stay healthy?</a:t>
            </a:r>
          </a:p>
          <a:p>
            <a:pPr algn="ctr"/>
            <a:r>
              <a:rPr lang="hr-HR" sz="2400" i="1"/>
              <a:t>Što radiš svaki dan kako bi ostao zdrav?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What do you do every day to stay happy?</a:t>
            </a:r>
          </a:p>
          <a:p>
            <a:pPr algn="ctr"/>
            <a:r>
              <a:rPr lang="hr-HR" sz="2400" i="1"/>
              <a:t>Što radiš svaki dan kako bi bio sretan?</a:t>
            </a:r>
            <a:endParaRPr lang="hr-HR" sz="1800" i="1"/>
          </a:p>
        </p:txBody>
      </p:sp>
      <p:sp>
        <p:nvSpPr>
          <p:cNvPr id="7" name="Pravokutnik 6">
            <a:extLst>
              <a:ext uri="{FF2B5EF4-FFF2-40B4-BE49-F238E27FC236}">
                <a16:creationId xmlns:a16="http://schemas.microsoft.com/office/drawing/2014/main" id="{BEA10454-D7FD-4B91-B962-F47B17F8EB4D}"/>
              </a:ext>
            </a:extLst>
          </p:cNvPr>
          <p:cNvSpPr/>
          <p:nvPr/>
        </p:nvSpPr>
        <p:spPr>
          <a:xfrm>
            <a:off x="321014" y="496111"/>
            <a:ext cx="4776280" cy="5632311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Pravokutnik 7">
            <a:extLst>
              <a:ext uri="{FF2B5EF4-FFF2-40B4-BE49-F238E27FC236}">
                <a16:creationId xmlns:a16="http://schemas.microsoft.com/office/drawing/2014/main" id="{2F50871F-060A-4018-9F14-C9C91369EF1C}"/>
              </a:ext>
            </a:extLst>
          </p:cNvPr>
          <p:cNvSpPr/>
          <p:nvPr/>
        </p:nvSpPr>
        <p:spPr>
          <a:xfrm>
            <a:off x="6108158" y="496110"/>
            <a:ext cx="5496939" cy="5632311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40449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093E9FD2-C852-45CA-876F-AC0411394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5922"/>
            <a:ext cx="8201453" cy="6346156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0A32AD99-D067-487B-8F5E-EA09DE9193C2}"/>
              </a:ext>
            </a:extLst>
          </p:cNvPr>
          <p:cNvSpPr txBox="1"/>
          <p:nvPr/>
        </p:nvSpPr>
        <p:spPr>
          <a:xfrm>
            <a:off x="8201453" y="656858"/>
            <a:ext cx="39192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200"/>
              <a:t>W</a:t>
            </a:r>
            <a:r>
              <a:rPr lang="hr-HR" sz="2400"/>
              <a:t>hat do these pictures show?</a:t>
            </a:r>
          </a:p>
          <a:p>
            <a:pPr algn="ctr"/>
            <a:r>
              <a:rPr lang="hr-HR" sz="2400" i="1"/>
              <a:t>Što prikazuju ove slike?</a:t>
            </a:r>
          </a:p>
          <a:p>
            <a:pPr algn="ctr"/>
            <a:endParaRPr lang="hr-HR" sz="2400" i="1"/>
          </a:p>
          <a:p>
            <a:pPr algn="ctr"/>
            <a:r>
              <a:rPr lang="hr-HR" sz="2400"/>
              <a:t>What are these people doing?</a:t>
            </a:r>
          </a:p>
          <a:p>
            <a:pPr algn="ctr"/>
            <a:r>
              <a:rPr lang="hr-HR" sz="2400" i="1"/>
              <a:t>Što ovi ljudi rade?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Imagine they do this every day. Who do you think is healthier: people on the right or people on the left?</a:t>
            </a:r>
          </a:p>
          <a:p>
            <a:pPr algn="ctr"/>
            <a:r>
              <a:rPr lang="hr-HR" sz="2400"/>
              <a:t>Why?</a:t>
            </a:r>
          </a:p>
          <a:p>
            <a:pPr algn="ctr"/>
            <a:r>
              <a:rPr lang="hr-HR" sz="2400" i="1"/>
              <a:t>Zamisli da oni ovo rade svaki dan. Tko je zdraviji: ljudi na desnoj ili lijevoj strani? Zašto?</a:t>
            </a:r>
          </a:p>
        </p:txBody>
      </p:sp>
    </p:spTree>
    <p:extLst>
      <p:ext uri="{BB962C8B-B14F-4D97-AF65-F5344CB8AC3E}">
        <p14:creationId xmlns:p14="http://schemas.microsoft.com/office/powerpoint/2010/main" val="198823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5DEABEDE-A03C-4277-A389-3A7FB54C0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81247" cy="6858000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C002FAA8-7682-4BF2-8571-3E5F226A744D}"/>
              </a:ext>
            </a:extLst>
          </p:cNvPr>
          <p:cNvSpPr txBox="1"/>
          <p:nvPr/>
        </p:nvSpPr>
        <p:spPr>
          <a:xfrm>
            <a:off x="5466945" y="311285"/>
            <a:ext cx="6235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126.</a:t>
            </a:r>
          </a:p>
        </p:txBody>
      </p:sp>
      <p:pic>
        <p:nvPicPr>
          <p:cNvPr id="9" name="Slika 8">
            <a:extLst>
              <a:ext uri="{FF2B5EF4-FFF2-40B4-BE49-F238E27FC236}">
                <a16:creationId xmlns:a16="http://schemas.microsoft.com/office/drawing/2014/main" id="{743ADA98-A87A-4A12-8AA2-52CF762963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605" y="1117768"/>
            <a:ext cx="11068050" cy="2657475"/>
          </a:xfrm>
          <a:prstGeom prst="rect">
            <a:avLst/>
          </a:prstGeom>
        </p:spPr>
      </p:pic>
      <p:sp>
        <p:nvSpPr>
          <p:cNvPr id="10" name="TekstniOkvir 9">
            <a:extLst>
              <a:ext uri="{FF2B5EF4-FFF2-40B4-BE49-F238E27FC236}">
                <a16:creationId xmlns:a16="http://schemas.microsoft.com/office/drawing/2014/main" id="{4C9DB9A6-093E-40ED-A52C-BD4937C23083}"/>
              </a:ext>
            </a:extLst>
          </p:cNvPr>
          <p:cNvSpPr txBox="1"/>
          <p:nvPr/>
        </p:nvSpPr>
        <p:spPr>
          <a:xfrm>
            <a:off x="525294" y="542117"/>
            <a:ext cx="10904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Pročitaj rečenice i označi kvačicom one koje su istinite za tebe.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5D35F7C2-948A-4452-BE4E-3EAF013E0D3C}"/>
              </a:ext>
            </a:extLst>
          </p:cNvPr>
          <p:cNvSpPr txBox="1"/>
          <p:nvPr/>
        </p:nvSpPr>
        <p:spPr>
          <a:xfrm>
            <a:off x="758757" y="4066162"/>
            <a:ext cx="106712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Odgovori na sljedeća pitanja za one rečenice koje si označio:</a:t>
            </a:r>
          </a:p>
          <a:p>
            <a:r>
              <a:rPr lang="hr-HR" sz="2400"/>
              <a:t>Why is this good for you? Do you know?</a:t>
            </a:r>
          </a:p>
          <a:p>
            <a:r>
              <a:rPr lang="hr-HR" sz="2400" i="1"/>
              <a:t>Znaš li zašto je ta aktivnost dobra za tebe?</a:t>
            </a:r>
          </a:p>
          <a:p>
            <a:endParaRPr lang="hr-HR" sz="2400" i="1"/>
          </a:p>
          <a:p>
            <a:r>
              <a:rPr lang="hr-HR" sz="2400" i="1"/>
              <a:t>Pogledaj rečenice koje nisi označio i odgovori na pitanje zašto to ne radiš?</a:t>
            </a:r>
          </a:p>
          <a:p>
            <a:r>
              <a:rPr lang="hr-HR" sz="2400"/>
              <a:t>Why don’t you …? </a:t>
            </a:r>
          </a:p>
        </p:txBody>
      </p:sp>
    </p:spTree>
    <p:extLst>
      <p:ext uri="{BB962C8B-B14F-4D97-AF65-F5344CB8AC3E}">
        <p14:creationId xmlns:p14="http://schemas.microsoft.com/office/powerpoint/2010/main" val="316873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>
            <a:extLst>
              <a:ext uri="{FF2B5EF4-FFF2-40B4-BE49-F238E27FC236}">
                <a16:creationId xmlns:a16="http://schemas.microsoft.com/office/drawing/2014/main" id="{E6EB75BD-A458-4CDC-B7C2-D846FDFA8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07965" cy="4895039"/>
          </a:xfrm>
          <a:prstGeom prst="rect">
            <a:avLst/>
          </a:prstGeom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id="{B5A6885F-7852-4211-B4CB-482C2AD9AFF1}"/>
              </a:ext>
            </a:extLst>
          </p:cNvPr>
          <p:cNvSpPr txBox="1"/>
          <p:nvPr/>
        </p:nvSpPr>
        <p:spPr>
          <a:xfrm>
            <a:off x="7850222" y="350196"/>
            <a:ext cx="3482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Describe the photos. </a:t>
            </a:r>
          </a:p>
          <a:p>
            <a:r>
              <a:rPr lang="hr-HR" sz="2400" i="1"/>
              <a:t>Opiši fotografije.</a:t>
            </a:r>
          </a:p>
        </p:txBody>
      </p:sp>
      <p:pic>
        <p:nvPicPr>
          <p:cNvPr id="10" name="Slika 9">
            <a:extLst>
              <a:ext uri="{FF2B5EF4-FFF2-40B4-BE49-F238E27FC236}">
                <a16:creationId xmlns:a16="http://schemas.microsoft.com/office/drawing/2014/main" id="{5D60408E-3143-45F5-8AAD-31949E8D4B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5" y="4989580"/>
            <a:ext cx="6029325" cy="1762125"/>
          </a:xfrm>
          <a:prstGeom prst="rect">
            <a:avLst/>
          </a:prstGeom>
        </p:spPr>
      </p:pic>
      <p:sp>
        <p:nvSpPr>
          <p:cNvPr id="11" name="TekstniOkvir 10">
            <a:extLst>
              <a:ext uri="{FF2B5EF4-FFF2-40B4-BE49-F238E27FC236}">
                <a16:creationId xmlns:a16="http://schemas.microsoft.com/office/drawing/2014/main" id="{B713A826-A244-409E-8B87-258D437A72CE}"/>
              </a:ext>
            </a:extLst>
          </p:cNvPr>
          <p:cNvSpPr txBox="1"/>
          <p:nvPr/>
        </p:nvSpPr>
        <p:spPr>
          <a:xfrm>
            <a:off x="7743218" y="1527143"/>
            <a:ext cx="41245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Read the texts and answer the questions in your notebook. Write the answers in full sentences.</a:t>
            </a:r>
          </a:p>
          <a:p>
            <a:r>
              <a:rPr lang="hr-HR" sz="2400" i="1"/>
              <a:t>Pročitaj tekstove i odgovori na pitanja. Odgovore zapiši u svoju bilježnicu punim rečenicama.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C7BC600C-7605-4B83-A04D-A7389F078BCE}"/>
              </a:ext>
            </a:extLst>
          </p:cNvPr>
          <p:cNvSpPr txBox="1"/>
          <p:nvPr/>
        </p:nvSpPr>
        <p:spPr>
          <a:xfrm>
            <a:off x="6225703" y="4908951"/>
            <a:ext cx="49416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>
                <a:solidFill>
                  <a:srgbClr val="FF0000"/>
                </a:solidFill>
              </a:rPr>
              <a:t>Fruit and vegetables.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04A4E84C-B07E-4CA6-8E2E-044536553E87}"/>
              </a:ext>
            </a:extLst>
          </p:cNvPr>
          <p:cNvSpPr txBox="1"/>
          <p:nvPr/>
        </p:nvSpPr>
        <p:spPr>
          <a:xfrm>
            <a:off x="6225703" y="5254901"/>
            <a:ext cx="49416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>
                <a:solidFill>
                  <a:srgbClr val="FF0000"/>
                </a:solidFill>
              </a:rPr>
              <a:t>Too much sugar.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AAA0AD90-A097-46CC-97DA-C1D7E4C34242}"/>
              </a:ext>
            </a:extLst>
          </p:cNvPr>
          <p:cNvSpPr txBox="1"/>
          <p:nvPr/>
        </p:nvSpPr>
        <p:spPr>
          <a:xfrm>
            <a:off x="6225703" y="5635458"/>
            <a:ext cx="49416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>
                <a:solidFill>
                  <a:srgbClr val="FF0000"/>
                </a:solidFill>
              </a:rPr>
              <a:t>Water.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BF57047C-E795-483D-8D62-98BFEAFFDA76}"/>
              </a:ext>
            </a:extLst>
          </p:cNvPr>
          <p:cNvSpPr txBox="1"/>
          <p:nvPr/>
        </p:nvSpPr>
        <p:spPr>
          <a:xfrm>
            <a:off x="6225703" y="5983689"/>
            <a:ext cx="49416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>
                <a:solidFill>
                  <a:srgbClr val="FF0000"/>
                </a:solidFill>
              </a:rPr>
              <a:t>Breakfast gives you energy for the day.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1805180D-7D13-46D0-BB3C-0C338F81BAE0}"/>
              </a:ext>
            </a:extLst>
          </p:cNvPr>
          <p:cNvSpPr txBox="1"/>
          <p:nvPr/>
        </p:nvSpPr>
        <p:spPr>
          <a:xfrm>
            <a:off x="6225703" y="6361965"/>
            <a:ext cx="49416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>
                <a:solidFill>
                  <a:srgbClr val="FF0000"/>
                </a:solidFill>
              </a:rPr>
              <a:t>You can get ill.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17B563F5-318E-4EFC-9FF1-2020DE6ADE30}"/>
              </a:ext>
            </a:extLst>
          </p:cNvPr>
          <p:cNvSpPr txBox="1"/>
          <p:nvPr/>
        </p:nvSpPr>
        <p:spPr>
          <a:xfrm>
            <a:off x="7743218" y="4435813"/>
            <a:ext cx="40175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Uvježbaj čitanje teksta naglas mijenjajući glas: prvo si sretan, onda tužan, onda jako spor, potom jako ubrzan i na kraju jako zadihan (zamisli da si trčao). </a:t>
            </a:r>
          </a:p>
        </p:txBody>
      </p:sp>
    </p:spTree>
    <p:extLst>
      <p:ext uri="{BB962C8B-B14F-4D97-AF65-F5344CB8AC3E}">
        <p14:creationId xmlns:p14="http://schemas.microsoft.com/office/powerpoint/2010/main" val="182598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7" grpId="0"/>
      <p:bldP spid="1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6AF7FB61-EDE7-4AB7-B27E-8000B887C8BB}"/>
              </a:ext>
            </a:extLst>
          </p:cNvPr>
          <p:cNvSpPr txBox="1"/>
          <p:nvPr/>
        </p:nvSpPr>
        <p:spPr>
          <a:xfrm>
            <a:off x="710119" y="2273002"/>
            <a:ext cx="10418323" cy="193899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 i="1"/>
              <a:t>Rad u grupi. Odaberite naputak za zdrav život koji vam se čini najkorisniji i osmislite reklmani poster za njega. Poster treba uključivati ilustraciju ili fotografiju i pamtljiv slogan. </a:t>
            </a:r>
          </a:p>
          <a:p>
            <a:pPr algn="ctr"/>
            <a:endParaRPr lang="hr-HR" sz="2400" i="1"/>
          </a:p>
          <a:p>
            <a:pPr algn="ctr"/>
            <a:r>
              <a:rPr lang="hr-HR" sz="2400" i="1"/>
              <a:t>Predstavite svoj rad.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62407D84-8EFF-4922-A429-F21FDF85C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39678" cy="6858000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4917A8B0-7D9A-44B8-8D35-0098C69F8396}"/>
              </a:ext>
            </a:extLst>
          </p:cNvPr>
          <p:cNvSpPr txBox="1"/>
          <p:nvPr/>
        </p:nvSpPr>
        <p:spPr>
          <a:xfrm>
            <a:off x="5340485" y="350196"/>
            <a:ext cx="6118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workbook at page 85.</a:t>
            </a:r>
          </a:p>
        </p:txBody>
      </p:sp>
      <p:pic>
        <p:nvPicPr>
          <p:cNvPr id="9" name="Slika 8">
            <a:extLst>
              <a:ext uri="{FF2B5EF4-FFF2-40B4-BE49-F238E27FC236}">
                <a16:creationId xmlns:a16="http://schemas.microsoft.com/office/drawing/2014/main" id="{F8A716D7-A777-4C53-8CBE-85563BB860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029" y="851733"/>
            <a:ext cx="11972925" cy="4048125"/>
          </a:xfrm>
          <a:prstGeom prst="rect">
            <a:avLst/>
          </a:prstGeom>
        </p:spPr>
      </p:pic>
      <p:sp>
        <p:nvSpPr>
          <p:cNvPr id="10" name="TekstniOkvir 9">
            <a:extLst>
              <a:ext uri="{FF2B5EF4-FFF2-40B4-BE49-F238E27FC236}">
                <a16:creationId xmlns:a16="http://schemas.microsoft.com/office/drawing/2014/main" id="{14030417-5DC9-4472-AB80-4082E15A1E4A}"/>
              </a:ext>
            </a:extLst>
          </p:cNvPr>
          <p:cNvSpPr txBox="1"/>
          <p:nvPr/>
        </p:nvSpPr>
        <p:spPr>
          <a:xfrm>
            <a:off x="301557" y="107004"/>
            <a:ext cx="11060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Nadopuni izraze odgovarajućim riječima.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EE7FC2DC-D0A1-4ED8-8B1B-A20F92CCA26C}"/>
              </a:ext>
            </a:extLst>
          </p:cNvPr>
          <p:cNvSpPr txBox="1"/>
          <p:nvPr/>
        </p:nvSpPr>
        <p:spPr>
          <a:xfrm>
            <a:off x="1918252" y="2922103"/>
            <a:ext cx="16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sports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567FE6B7-B05A-4996-9292-1B33064CC12E}"/>
              </a:ext>
            </a:extLst>
          </p:cNvPr>
          <p:cNvSpPr txBox="1"/>
          <p:nvPr/>
        </p:nvSpPr>
        <p:spPr>
          <a:xfrm>
            <a:off x="3937834" y="2922102"/>
            <a:ext cx="16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homework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2623820F-EE9C-47A7-B42B-51B4FB78F9EB}"/>
              </a:ext>
            </a:extLst>
          </p:cNvPr>
          <p:cNvSpPr txBox="1"/>
          <p:nvPr/>
        </p:nvSpPr>
        <p:spPr>
          <a:xfrm>
            <a:off x="2340494" y="3383767"/>
            <a:ext cx="16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time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B152F4B0-B3A8-44AB-98FB-CB7E3AC1B5AE}"/>
              </a:ext>
            </a:extLst>
          </p:cNvPr>
          <p:cNvSpPr txBox="1"/>
          <p:nvPr/>
        </p:nvSpPr>
        <p:spPr>
          <a:xfrm>
            <a:off x="4106901" y="3379209"/>
            <a:ext cx="16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money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081E404E-539C-4594-B932-EFE8D0C28465}"/>
              </a:ext>
            </a:extLst>
          </p:cNvPr>
          <p:cNvSpPr txBox="1"/>
          <p:nvPr/>
        </p:nvSpPr>
        <p:spPr>
          <a:xfrm>
            <a:off x="2089344" y="3792219"/>
            <a:ext cx="16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healthy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471C41DC-E265-4B8C-B342-4878225C1248}"/>
              </a:ext>
            </a:extLst>
          </p:cNvPr>
          <p:cNvSpPr txBox="1"/>
          <p:nvPr/>
        </p:nvSpPr>
        <p:spPr>
          <a:xfrm>
            <a:off x="4162919" y="3834109"/>
            <a:ext cx="16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fit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6FC2B9ED-9A2A-4B64-940D-20D5F32A0B07}"/>
              </a:ext>
            </a:extLst>
          </p:cNvPr>
          <p:cNvSpPr txBox="1"/>
          <p:nvPr/>
        </p:nvSpPr>
        <p:spPr>
          <a:xfrm>
            <a:off x="2089344" y="4305157"/>
            <a:ext cx="16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breakfast</a:t>
            </a: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224E6445-76ED-4C2A-9AB6-DE931C3F0FD4}"/>
              </a:ext>
            </a:extLst>
          </p:cNvPr>
          <p:cNvSpPr txBox="1"/>
          <p:nvPr/>
        </p:nvSpPr>
        <p:spPr>
          <a:xfrm>
            <a:off x="3960572" y="4297981"/>
            <a:ext cx="16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classes</a:t>
            </a:r>
          </a:p>
        </p:txBody>
      </p:sp>
      <p:sp>
        <p:nvSpPr>
          <p:cNvPr id="23" name="TekstniOkvir 22">
            <a:extLst>
              <a:ext uri="{FF2B5EF4-FFF2-40B4-BE49-F238E27FC236}">
                <a16:creationId xmlns:a16="http://schemas.microsoft.com/office/drawing/2014/main" id="{B9A11B83-066F-4CEC-972F-223928EF837F}"/>
              </a:ext>
            </a:extLst>
          </p:cNvPr>
          <p:cNvSpPr txBox="1"/>
          <p:nvPr/>
        </p:nvSpPr>
        <p:spPr>
          <a:xfrm>
            <a:off x="7603435" y="2875796"/>
            <a:ext cx="1987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toothache</a:t>
            </a:r>
          </a:p>
        </p:txBody>
      </p:sp>
      <p:sp>
        <p:nvSpPr>
          <p:cNvPr id="24" name="TekstniOkvir 23">
            <a:extLst>
              <a:ext uri="{FF2B5EF4-FFF2-40B4-BE49-F238E27FC236}">
                <a16:creationId xmlns:a16="http://schemas.microsoft.com/office/drawing/2014/main" id="{C3FD1E31-2363-465E-80A0-AAAB5459FA5B}"/>
              </a:ext>
            </a:extLst>
          </p:cNvPr>
          <p:cNvSpPr txBox="1"/>
          <p:nvPr/>
        </p:nvSpPr>
        <p:spPr>
          <a:xfrm>
            <a:off x="9909207" y="2875796"/>
            <a:ext cx="1987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breakfast</a:t>
            </a:r>
          </a:p>
        </p:txBody>
      </p:sp>
      <p:sp>
        <p:nvSpPr>
          <p:cNvPr id="25" name="TekstniOkvir 24">
            <a:extLst>
              <a:ext uri="{FF2B5EF4-FFF2-40B4-BE49-F238E27FC236}">
                <a16:creationId xmlns:a16="http://schemas.microsoft.com/office/drawing/2014/main" id="{3BA68B84-CC4D-4FB0-AA88-410F07959C1E}"/>
              </a:ext>
            </a:extLst>
          </p:cNvPr>
          <p:cNvSpPr txBox="1"/>
          <p:nvPr/>
        </p:nvSpPr>
        <p:spPr>
          <a:xfrm>
            <a:off x="8231237" y="3379208"/>
            <a:ext cx="1987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teeth</a:t>
            </a:r>
          </a:p>
        </p:txBody>
      </p:sp>
      <p:sp>
        <p:nvSpPr>
          <p:cNvPr id="26" name="TekstniOkvir 25">
            <a:extLst>
              <a:ext uri="{FF2B5EF4-FFF2-40B4-BE49-F238E27FC236}">
                <a16:creationId xmlns:a16="http://schemas.microsoft.com/office/drawing/2014/main" id="{B353DD75-F526-4966-BE71-1ECD1FFA090E}"/>
              </a:ext>
            </a:extLst>
          </p:cNvPr>
          <p:cNvSpPr txBox="1"/>
          <p:nvPr/>
        </p:nvSpPr>
        <p:spPr>
          <a:xfrm>
            <a:off x="10102656" y="3387505"/>
            <a:ext cx="1987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hair</a:t>
            </a:r>
          </a:p>
        </p:txBody>
      </p:sp>
      <p:sp>
        <p:nvSpPr>
          <p:cNvPr id="27" name="TekstniOkvir 26">
            <a:extLst>
              <a:ext uri="{FF2B5EF4-FFF2-40B4-BE49-F238E27FC236}">
                <a16:creationId xmlns:a16="http://schemas.microsoft.com/office/drawing/2014/main" id="{33A0CB33-9649-4501-AFAB-CC2ACD1672AB}"/>
              </a:ext>
            </a:extLst>
          </p:cNvPr>
          <p:cNvSpPr txBox="1"/>
          <p:nvPr/>
        </p:nvSpPr>
        <p:spPr>
          <a:xfrm>
            <a:off x="7598398" y="3819941"/>
            <a:ext cx="1987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a hike</a:t>
            </a:r>
          </a:p>
        </p:txBody>
      </p:sp>
      <p:sp>
        <p:nvSpPr>
          <p:cNvPr id="28" name="TekstniOkvir 27">
            <a:extLst>
              <a:ext uri="{FF2B5EF4-FFF2-40B4-BE49-F238E27FC236}">
                <a16:creationId xmlns:a16="http://schemas.microsoft.com/office/drawing/2014/main" id="{7F4EC0E9-0353-4C28-924A-C40C63C22919}"/>
              </a:ext>
            </a:extLst>
          </p:cNvPr>
          <p:cNvSpPr txBox="1"/>
          <p:nvPr/>
        </p:nvSpPr>
        <p:spPr>
          <a:xfrm>
            <a:off x="9910834" y="3845444"/>
            <a:ext cx="1987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a ride</a:t>
            </a:r>
          </a:p>
        </p:txBody>
      </p:sp>
      <p:sp>
        <p:nvSpPr>
          <p:cNvPr id="29" name="TekstniOkvir 28">
            <a:extLst>
              <a:ext uri="{FF2B5EF4-FFF2-40B4-BE49-F238E27FC236}">
                <a16:creationId xmlns:a16="http://schemas.microsoft.com/office/drawing/2014/main" id="{F0A07EC3-4A53-4B71-ADE3-7F375D4D7087}"/>
              </a:ext>
            </a:extLst>
          </p:cNvPr>
          <p:cNvSpPr txBox="1"/>
          <p:nvPr/>
        </p:nvSpPr>
        <p:spPr>
          <a:xfrm>
            <a:off x="7252324" y="4280467"/>
            <a:ext cx="2251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>
                <a:solidFill>
                  <a:srgbClr val="FF0000"/>
                </a:solidFill>
              </a:rPr>
              <a:t>energy for the day</a:t>
            </a:r>
          </a:p>
        </p:txBody>
      </p:sp>
      <p:sp>
        <p:nvSpPr>
          <p:cNvPr id="30" name="TekstniOkvir 29">
            <a:extLst>
              <a:ext uri="{FF2B5EF4-FFF2-40B4-BE49-F238E27FC236}">
                <a16:creationId xmlns:a16="http://schemas.microsoft.com/office/drawing/2014/main" id="{9FE093E8-15A6-4952-8D3D-AD9F1657C4EC}"/>
              </a:ext>
            </a:extLst>
          </p:cNvPr>
          <p:cNvSpPr txBox="1"/>
          <p:nvPr/>
        </p:nvSpPr>
        <p:spPr>
          <a:xfrm>
            <a:off x="9985099" y="4333810"/>
            <a:ext cx="1987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ill</a:t>
            </a:r>
          </a:p>
        </p:txBody>
      </p:sp>
    </p:spTree>
    <p:extLst>
      <p:ext uri="{BB962C8B-B14F-4D97-AF65-F5344CB8AC3E}">
        <p14:creationId xmlns:p14="http://schemas.microsoft.com/office/powerpoint/2010/main" val="686961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/>
      <p:bldP spid="7" grpId="1"/>
      <p:bldP spid="10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6C4B4ED7-B513-4EBA-8EB4-67884C316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7345"/>
            <a:ext cx="12192000" cy="314812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B003498F-67EE-4957-9D97-410358E00252}"/>
              </a:ext>
            </a:extLst>
          </p:cNvPr>
          <p:cNvSpPr txBox="1"/>
          <p:nvPr/>
        </p:nvSpPr>
        <p:spPr>
          <a:xfrm>
            <a:off x="330740" y="194553"/>
            <a:ext cx="11079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Nadopuni rečenice riječima iz 1. zadatka.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ECD90659-D1D9-4BD9-AE79-D74618C32E6B}"/>
              </a:ext>
            </a:extLst>
          </p:cNvPr>
          <p:cNvSpPr txBox="1"/>
          <p:nvPr/>
        </p:nvSpPr>
        <p:spPr>
          <a:xfrm>
            <a:off x="3573293" y="1734358"/>
            <a:ext cx="2159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>
                <a:solidFill>
                  <a:srgbClr val="FF0000"/>
                </a:solidFill>
              </a:rPr>
              <a:t>breakfast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A53296B4-E322-470E-98C9-629317EF35BE}"/>
              </a:ext>
            </a:extLst>
          </p:cNvPr>
          <p:cNvSpPr txBox="1"/>
          <p:nvPr/>
        </p:nvSpPr>
        <p:spPr>
          <a:xfrm>
            <a:off x="2876145" y="1252129"/>
            <a:ext cx="2159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>
                <a:solidFill>
                  <a:srgbClr val="FF0000"/>
                </a:solidFill>
              </a:rPr>
              <a:t>fit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B249BDD8-913F-4119-84F3-8E2CD4F4FD45}"/>
              </a:ext>
            </a:extLst>
          </p:cNvPr>
          <p:cNvSpPr txBox="1"/>
          <p:nvPr/>
        </p:nvSpPr>
        <p:spPr>
          <a:xfrm>
            <a:off x="9306127" y="1734357"/>
            <a:ext cx="2752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>
                <a:solidFill>
                  <a:srgbClr val="FF0000"/>
                </a:solidFill>
              </a:rPr>
              <a:t>energy for the day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FDB732A1-54CD-4B5C-B73A-A03565F974BF}"/>
              </a:ext>
            </a:extLst>
          </p:cNvPr>
          <p:cNvSpPr txBox="1"/>
          <p:nvPr/>
        </p:nvSpPr>
        <p:spPr>
          <a:xfrm>
            <a:off x="9036995" y="2232194"/>
            <a:ext cx="2159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>
                <a:solidFill>
                  <a:srgbClr val="FF0000"/>
                </a:solidFill>
              </a:rPr>
              <a:t>teeth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74062786-3B78-4741-9F3C-45CABE19CA6F}"/>
              </a:ext>
            </a:extLst>
          </p:cNvPr>
          <p:cNvSpPr txBox="1"/>
          <p:nvPr/>
        </p:nvSpPr>
        <p:spPr>
          <a:xfrm>
            <a:off x="4338536" y="2756687"/>
            <a:ext cx="2159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>
                <a:solidFill>
                  <a:srgbClr val="FF0000"/>
                </a:solidFill>
              </a:rPr>
              <a:t>toothache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01AFC183-98C2-46B5-8027-CED0F931CF78}"/>
              </a:ext>
            </a:extLst>
          </p:cNvPr>
          <p:cNvSpPr txBox="1"/>
          <p:nvPr/>
        </p:nvSpPr>
        <p:spPr>
          <a:xfrm>
            <a:off x="8745165" y="2758289"/>
            <a:ext cx="2159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>
                <a:solidFill>
                  <a:srgbClr val="FF0000"/>
                </a:solidFill>
              </a:rPr>
              <a:t>time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D679F193-06CB-4738-BE03-37DC4AE2685B}"/>
              </a:ext>
            </a:extLst>
          </p:cNvPr>
          <p:cNvSpPr txBox="1"/>
          <p:nvPr/>
        </p:nvSpPr>
        <p:spPr>
          <a:xfrm>
            <a:off x="2947481" y="3219956"/>
            <a:ext cx="2159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>
                <a:solidFill>
                  <a:srgbClr val="FF0000"/>
                </a:solidFill>
              </a:rPr>
              <a:t>sports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AFF447D5-0D3B-4DC4-95AE-7C0586463FB6}"/>
              </a:ext>
            </a:extLst>
          </p:cNvPr>
          <p:cNvSpPr txBox="1"/>
          <p:nvPr/>
        </p:nvSpPr>
        <p:spPr>
          <a:xfrm>
            <a:off x="8523049" y="3233034"/>
            <a:ext cx="2159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>
                <a:solidFill>
                  <a:srgbClr val="FF0000"/>
                </a:solidFill>
              </a:rPr>
              <a:t>a hike</a:t>
            </a:r>
          </a:p>
        </p:txBody>
      </p:sp>
      <p:pic>
        <p:nvPicPr>
          <p:cNvPr id="18" name="Slika 17">
            <a:extLst>
              <a:ext uri="{FF2B5EF4-FFF2-40B4-BE49-F238E27FC236}">
                <a16:creationId xmlns:a16="http://schemas.microsoft.com/office/drawing/2014/main" id="{7D107FDB-57CB-4C3E-9EEF-CD2C87A48F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08" y="3814572"/>
            <a:ext cx="9634537" cy="2969927"/>
          </a:xfrm>
          <a:prstGeom prst="rect">
            <a:avLst/>
          </a:prstGeom>
        </p:spPr>
      </p:pic>
      <p:sp>
        <p:nvSpPr>
          <p:cNvPr id="19" name="TekstniOkvir 18">
            <a:extLst>
              <a:ext uri="{FF2B5EF4-FFF2-40B4-BE49-F238E27FC236}">
                <a16:creationId xmlns:a16="http://schemas.microsoft.com/office/drawing/2014/main" id="{CE0F1901-CE64-4CE9-BA3B-97F96B3BE28E}"/>
              </a:ext>
            </a:extLst>
          </p:cNvPr>
          <p:cNvSpPr txBox="1"/>
          <p:nvPr/>
        </p:nvSpPr>
        <p:spPr>
          <a:xfrm>
            <a:off x="9891408" y="4080569"/>
            <a:ext cx="2182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Što misliš? Napiši svoj odgovor.</a:t>
            </a:r>
          </a:p>
        </p:txBody>
      </p:sp>
    </p:spTree>
    <p:extLst>
      <p:ext uri="{BB962C8B-B14F-4D97-AF65-F5344CB8AC3E}">
        <p14:creationId xmlns:p14="http://schemas.microsoft.com/office/powerpoint/2010/main" val="285341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>
            <a:extLst>
              <a:ext uri="{FF2B5EF4-FFF2-40B4-BE49-F238E27FC236}">
                <a16:creationId xmlns:a16="http://schemas.microsoft.com/office/drawing/2014/main" id="{B9B0D469-D741-4182-B5ED-9E27107ACF2E}"/>
              </a:ext>
            </a:extLst>
          </p:cNvPr>
          <p:cNvSpPr txBox="1"/>
          <p:nvPr/>
        </p:nvSpPr>
        <p:spPr>
          <a:xfrm>
            <a:off x="2906486" y="1871111"/>
            <a:ext cx="66494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400">
                <a:hlinkClick r:id="rId2"/>
              </a:rPr>
              <a:t>https://learningapps.org/watch?v=pcds6agxj18</a:t>
            </a:r>
            <a:r>
              <a:rPr lang="hr-HR" sz="2400"/>
              <a:t> 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5144CBAC-F207-4A6B-AC94-3D55E6848652}"/>
              </a:ext>
            </a:extLst>
          </p:cNvPr>
          <p:cNvSpPr txBox="1"/>
          <p:nvPr/>
        </p:nvSpPr>
        <p:spPr>
          <a:xfrm>
            <a:off x="582804" y="301451"/>
            <a:ext cx="109225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LET’S REVISE!</a:t>
            </a:r>
          </a:p>
          <a:p>
            <a:endParaRPr lang="hr-HR" sz="2400"/>
          </a:p>
          <a:p>
            <a:pPr algn="ctr"/>
            <a:r>
              <a:rPr lang="hr-HR" sz="2400"/>
              <a:t>Click on the following link and complete the task.</a:t>
            </a:r>
          </a:p>
          <a:p>
            <a:pPr algn="ctr"/>
            <a:r>
              <a:rPr lang="hr-HR" sz="2400" i="1"/>
              <a:t>Otvori sljedeću poveznicu i riješi zadatak.</a:t>
            </a:r>
          </a:p>
        </p:txBody>
      </p:sp>
      <p:pic>
        <p:nvPicPr>
          <p:cNvPr id="7" name="Picture 2" descr="Vidi izvornu sliku">
            <a:hlinkClick r:id="rId3"/>
            <a:extLst>
              <a:ext uri="{FF2B5EF4-FFF2-40B4-BE49-F238E27FC236}">
                <a16:creationId xmlns:a16="http://schemas.microsoft.com/office/drawing/2014/main" id="{2F4C9B71-1398-44AA-9018-5D1E9EA78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827" y="2641034"/>
            <a:ext cx="2090954" cy="104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38DCFB33-97DC-4909-9E4D-379B1A0303C3}"/>
              </a:ext>
            </a:extLst>
          </p:cNvPr>
          <p:cNvSpPr txBox="1"/>
          <p:nvPr/>
        </p:nvSpPr>
        <p:spPr>
          <a:xfrm>
            <a:off x="1065849" y="3694227"/>
            <a:ext cx="9748911" cy="221599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 dirty="0"/>
              <a:t>Klikni na sljedeću poveznicu i </a:t>
            </a:r>
            <a:r>
              <a:rPr lang="hr-HR" sz="2400"/>
              <a:t>odaberi SELF CHECK.</a:t>
            </a:r>
            <a:endParaRPr lang="hr-HR" sz="2400" dirty="0"/>
          </a:p>
          <a:p>
            <a:pPr algn="ctr"/>
            <a:endParaRPr lang="hr-HR" sz="2400" dirty="0"/>
          </a:p>
          <a:p>
            <a:pPr algn="ctr"/>
            <a:r>
              <a:rPr lang="hr-HR" sz="2400" b="1">
                <a:hlinkClick r:id="rId5"/>
              </a:rPr>
              <a:t>https://www.e-sfera.hr/dodatni-digitalni-sadrzaji/38dd1a77-b398-4f61-b2af-461438412aed/</a:t>
            </a:r>
            <a:r>
              <a:rPr lang="hr-HR" sz="2400" b="1"/>
              <a:t> </a:t>
            </a:r>
          </a:p>
          <a:p>
            <a:pPr algn="ctr"/>
            <a:endParaRPr lang="hr-HR" b="1" dirty="0"/>
          </a:p>
          <a:p>
            <a:pPr algn="ctr"/>
            <a:r>
              <a:rPr lang="hr-HR" sz="2400"/>
              <a:t>Ponovi gradivo i riješi zadatak.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01415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2F4C9B71-1398-44AA-9018-5D1E9EA78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552" y="1016515"/>
            <a:ext cx="2090954" cy="104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38DCFB33-97DC-4909-9E4D-379B1A0303C3}"/>
              </a:ext>
            </a:extLst>
          </p:cNvPr>
          <p:cNvSpPr txBox="1"/>
          <p:nvPr/>
        </p:nvSpPr>
        <p:spPr>
          <a:xfrm>
            <a:off x="1075576" y="2061992"/>
            <a:ext cx="9748911" cy="360098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 dirty="0"/>
              <a:t>Klikni na sljedeću poveznicu i </a:t>
            </a:r>
            <a:r>
              <a:rPr lang="hr-HR" sz="2400"/>
              <a:t>odaberi LEARN MORE.</a:t>
            </a:r>
            <a:endParaRPr lang="hr-HR" sz="2400" dirty="0"/>
          </a:p>
          <a:p>
            <a:pPr algn="ctr"/>
            <a:endParaRPr lang="hr-HR" sz="2400" dirty="0"/>
          </a:p>
          <a:p>
            <a:pPr algn="ctr"/>
            <a:r>
              <a:rPr lang="hr-HR" sz="2400" b="1">
                <a:hlinkClick r:id="rId4"/>
              </a:rPr>
              <a:t>https://www.e-sfera.hr/dodatni-digitalni-sadrzaji/38dd1a77-b398-4f61-b2af-461438412aed/</a:t>
            </a:r>
            <a:r>
              <a:rPr lang="hr-HR" sz="2400" b="1"/>
              <a:t> </a:t>
            </a:r>
          </a:p>
          <a:p>
            <a:pPr algn="ctr"/>
            <a:endParaRPr lang="hr-HR" b="1" dirty="0"/>
          </a:p>
          <a:p>
            <a:pPr algn="ctr" fontAlgn="t"/>
            <a:r>
              <a:rPr lang="hr-HR" sz="2400" b="1"/>
              <a:t>Top 5 superfoods</a:t>
            </a:r>
          </a:p>
          <a:p>
            <a:pPr algn="ctr" fontAlgn="t"/>
            <a:endParaRPr lang="hr-HR" sz="2400" b="1"/>
          </a:p>
          <a:p>
            <a:pPr algn="ctr" fontAlgn="t"/>
            <a:r>
              <a:rPr lang="hr-HR" sz="2400" i="1"/>
              <a:t>Pročitaj tekst i riješi pripadajuće zadatke.</a:t>
            </a:r>
          </a:p>
          <a:p>
            <a:br>
              <a:rPr lang="hr-HR"/>
            </a:b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83368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5087</TotalTime>
  <Words>592</Words>
  <Application>Microsoft Office PowerPoint</Application>
  <PresentationFormat>Široki zaslon</PresentationFormat>
  <Paragraphs>107</Paragraphs>
  <Slides>9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UNIT 8:  Fit and healthy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264</cp:revision>
  <dcterms:created xsi:type="dcterms:W3CDTF">2020-09-19T11:02:00Z</dcterms:created>
  <dcterms:modified xsi:type="dcterms:W3CDTF">2021-05-22T12:03:49Z</dcterms:modified>
</cp:coreProperties>
</file>